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63" r:id="rId3"/>
    <p:sldId id="266" r:id="rId4"/>
    <p:sldId id="276" r:id="rId5"/>
    <p:sldId id="274" r:id="rId6"/>
    <p:sldId id="270" r:id="rId7"/>
    <p:sldId id="277" r:id="rId8"/>
    <p:sldId id="267" r:id="rId9"/>
    <p:sldId id="264" r:id="rId10"/>
    <p:sldId id="268" r:id="rId11"/>
    <p:sldId id="269" r:id="rId12"/>
    <p:sldId id="275" r:id="rId13"/>
    <p:sldId id="272" r:id="rId14"/>
    <p:sldId id="261" r:id="rId15"/>
    <p:sldId id="273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358"/>
    <p:restoredTop sz="82808"/>
  </p:normalViewPr>
  <p:slideViewPr>
    <p:cSldViewPr snapToGrid="0" snapToObjects="1">
      <p:cViewPr varScale="1">
        <p:scale>
          <a:sx n="59" d="100"/>
          <a:sy n="59" d="100"/>
        </p:scale>
        <p:origin x="63" y="71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88FDBA-8F1A-EA47-9B59-63F83E8AE79F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2FE9CD-1BC0-CB41-9BE3-303580181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036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A85EFB-8D9D-F44E-9B70-899A7CAA862F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16649E-AF49-1D47-8DC6-5C60E1B33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386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Last Week Ted’s presentation we learned that customer satisfaction drives quality and is the first of 7 quality management principles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Quality is what will keep customer coming back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Ashebrooke</a:t>
            </a:r>
            <a:r>
              <a:rPr lang="en-US" baseline="0" dirty="0"/>
              <a:t> strategy is complete customer satisfaction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6649E-AF49-1D47-8DC6-5C60E1B3350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45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It is more important to focus on relationship with the client rather than just a transaction.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Satisfying the client is the final measure of quality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We prioritize relationships by ensuring the client is satisfied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6649E-AF49-1D47-8DC6-5C60E1B3350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61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Plan do check act process</a:t>
            </a:r>
            <a:r>
              <a:rPr lang="en-US" baseline="0" dirty="0"/>
              <a:t> approach</a:t>
            </a:r>
          </a:p>
          <a:p>
            <a:r>
              <a:rPr lang="en-US" baseline="0" dirty="0"/>
              <a:t>Plan – know your customer requirements</a:t>
            </a:r>
          </a:p>
          <a:p>
            <a:r>
              <a:rPr lang="en-US" baseline="0" dirty="0"/>
              <a:t>Do – You do the work that will satisfy your customer, </a:t>
            </a:r>
          </a:p>
          <a:p>
            <a:r>
              <a:rPr lang="en-US" baseline="0" dirty="0"/>
              <a:t>Check – if </a:t>
            </a:r>
            <a:r>
              <a:rPr lang="en-US" baseline="0" dirty="0" err="1"/>
              <a:t>youre</a:t>
            </a:r>
            <a:r>
              <a:rPr lang="en-US" baseline="0" dirty="0"/>
              <a:t> meeting customer needs</a:t>
            </a:r>
          </a:p>
          <a:p>
            <a:r>
              <a:rPr lang="en-US" baseline="0" dirty="0"/>
              <a:t>Act - improve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6649E-AF49-1D47-8DC6-5C60E1B3350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75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 to the organization to determine</a:t>
            </a:r>
            <a:r>
              <a:rPr lang="en-US" baseline="0" dirty="0"/>
              <a:t> methods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Evaluation is not required to be documented, but organizations must demonstrate how analysis is executed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Factors:</a:t>
            </a:r>
          </a:p>
          <a:p>
            <a:pPr marL="171450" indent="-171450">
              <a:buFontTx/>
              <a:buChar char="-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The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organisation’s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size and the complexity of its products and / or services</a:t>
            </a:r>
            <a:br>
              <a:rPr lang="en-US" dirty="0"/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The range and nature of its customers</a:t>
            </a:r>
            <a:br>
              <a:rPr lang="en-US" dirty="0"/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Risks associated with the products and /or services</a:t>
            </a:r>
            <a:br>
              <a:rPr lang="en-US" dirty="0"/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Any changes planned or in progress which may impact on customer’s perception of the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organisation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its products or services. EG: New product ranges, processes, systems or business restructuring etc.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6649E-AF49-1D47-8DC6-5C60E1B3350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389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When you look at the quality of your work compared to a competitors quality from a client’s view, can you notice the difference?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Often times no, because construction standards can define the quality that you deliver.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6649E-AF49-1D47-8DC6-5C60E1B3350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3551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6649E-AF49-1D47-8DC6-5C60E1B3350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928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Validate/Verif</a:t>
            </a:r>
            <a:r>
              <a:rPr lang="en-US" baseline="0" dirty="0"/>
              <a:t>y in section 8: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6649E-AF49-1D47-8DC6-5C60E1B3350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486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can we improve?</a:t>
            </a:r>
          </a:p>
          <a:p>
            <a:r>
              <a:rPr lang="en-US" dirty="0"/>
              <a:t>What parts of the</a:t>
            </a:r>
            <a:r>
              <a:rPr lang="en-US" baseline="0" dirty="0"/>
              <a:t> process were not pleasant?</a:t>
            </a:r>
          </a:p>
          <a:p>
            <a:r>
              <a:rPr lang="en-US" baseline="0" dirty="0"/>
              <a:t>Are students and teachers finding it functional?</a:t>
            </a:r>
          </a:p>
          <a:p>
            <a:r>
              <a:rPr lang="en-US" baseline="0" dirty="0"/>
              <a:t>Is the community happy with how it looks? Its affects on the neighborhoods?</a:t>
            </a:r>
          </a:p>
          <a:p>
            <a:endParaRPr lang="en-US" baseline="0" dirty="0"/>
          </a:p>
          <a:p>
            <a:r>
              <a:rPr lang="en-US" baseline="0" dirty="0"/>
              <a:t>When everyone is happy, the client is even happier.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6649E-AF49-1D47-8DC6-5C60E1B3350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07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did not get to know our client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6649E-AF49-1D47-8DC6-5C60E1B3350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720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CD993-21E4-F24C-8FC6-C39FEE7C1B38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1F986-D9F3-B244-BC5B-737F79858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829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CD993-21E4-F24C-8FC6-C39FEE7C1B38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1F986-D9F3-B244-BC5B-737F79858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40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CD993-21E4-F24C-8FC6-C39FEE7C1B38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1F986-D9F3-B244-BC5B-737F79858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79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CD993-21E4-F24C-8FC6-C39FEE7C1B38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1F986-D9F3-B244-BC5B-737F79858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12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CD993-21E4-F24C-8FC6-C39FEE7C1B38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1F986-D9F3-B244-BC5B-737F79858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199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CD993-21E4-F24C-8FC6-C39FEE7C1B38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1F986-D9F3-B244-BC5B-737F79858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57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CD993-21E4-F24C-8FC6-C39FEE7C1B38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1F986-D9F3-B244-BC5B-737F79858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11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CD993-21E4-F24C-8FC6-C39FEE7C1B38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1F986-D9F3-B244-BC5B-737F79858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825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CD993-21E4-F24C-8FC6-C39FEE7C1B38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1F986-D9F3-B244-BC5B-737F79858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449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CD993-21E4-F24C-8FC6-C39FEE7C1B38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1F986-D9F3-B244-BC5B-737F79858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86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CD993-21E4-F24C-8FC6-C39FEE7C1B38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1F986-D9F3-B244-BC5B-737F79858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70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ECD993-21E4-F24C-8FC6-C39FEE7C1B38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11F986-D9F3-B244-BC5B-737F79858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461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100" y="225266"/>
            <a:ext cx="4864100" cy="3046571"/>
          </a:xfrm>
        </p:spPr>
        <p:txBody>
          <a:bodyPr anchor="t">
            <a:normAutofit/>
          </a:bodyPr>
          <a:lstStyle/>
          <a:p>
            <a:pPr algn="l"/>
            <a:r>
              <a:rPr lang="en-US" b="1" i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CMGT 7246</a:t>
            </a:r>
          </a:p>
          <a:p>
            <a:pPr algn="l"/>
            <a:r>
              <a:rPr lang="en-US" b="1" i="1" dirty="0">
                <a:solidFill>
                  <a:schemeClr val="accent4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Quality Management in Construction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104900" y="2146141"/>
            <a:ext cx="9982200" cy="12620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i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ISO 9001:</a:t>
            </a:r>
          </a:p>
          <a:p>
            <a:r>
              <a:rPr lang="en-US" sz="4800" b="1" i="1" dirty="0">
                <a:solidFill>
                  <a:schemeClr val="accent4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9.1.2 Customer Satisfaction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7374793" y="5725478"/>
            <a:ext cx="4521200" cy="1132522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Presented by </a:t>
            </a:r>
          </a:p>
          <a:p>
            <a:pPr algn="r"/>
            <a:r>
              <a:rPr lang="en-US" sz="2000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Jesus De Mesa</a:t>
            </a:r>
          </a:p>
          <a:p>
            <a:pPr algn="r"/>
            <a:r>
              <a:rPr lang="en-US" sz="2000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A00745919</a:t>
            </a:r>
            <a:endParaRPr lang="en-US" sz="2000" b="1" dirty="0">
              <a:solidFill>
                <a:schemeClr val="accent4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9793" y="3772297"/>
            <a:ext cx="3496407" cy="284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8671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29000"/>
            <a:ext cx="6096000" cy="3429000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208548" y="1125856"/>
            <a:ext cx="5678904" cy="20052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i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How Do We Measure?</a:t>
            </a:r>
          </a:p>
          <a:p>
            <a:r>
              <a:rPr lang="en-US" sz="3600" b="1" i="1" dirty="0">
                <a:solidFill>
                  <a:schemeClr val="accent4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Step 2: Obtain Feedback</a:t>
            </a:r>
          </a:p>
          <a:p>
            <a:endParaRPr lang="en-US" sz="4000" b="1" i="1" dirty="0">
              <a:solidFill>
                <a:schemeClr val="bg1"/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6545181" y="1935982"/>
            <a:ext cx="5924217" cy="34672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buFont typeface="Arial" charset="0"/>
              <a:buChar char="•"/>
            </a:pPr>
            <a:r>
              <a:rPr 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charset="0"/>
                <a:ea typeface="Open Sans ExtraBold" charset="0"/>
                <a:cs typeface="Open Sans ExtraBold" charset="0"/>
              </a:rPr>
              <a:t>Meeting with Clients</a:t>
            </a:r>
          </a:p>
          <a:p>
            <a:pPr marL="571500" indent="-571500" algn="l">
              <a:buFont typeface="Arial" charset="0"/>
              <a:buChar char="•"/>
            </a:pPr>
            <a:r>
              <a:rPr 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charset="0"/>
                <a:ea typeface="Open Sans ExtraBold" charset="0"/>
                <a:cs typeface="Open Sans ExtraBold" charset="0"/>
              </a:rPr>
              <a:t>Market-share Analysis</a:t>
            </a:r>
          </a:p>
          <a:p>
            <a:pPr marL="571500" indent="-571500" algn="l">
              <a:buFont typeface="Arial" charset="0"/>
              <a:buChar char="•"/>
            </a:pPr>
            <a:r>
              <a:rPr 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charset="0"/>
                <a:ea typeface="Open Sans ExtraBold" charset="0"/>
                <a:cs typeface="Open Sans ExtraBold" charset="0"/>
              </a:rPr>
              <a:t>Compliments</a:t>
            </a:r>
          </a:p>
          <a:p>
            <a:pPr marL="571500" indent="-571500" algn="l">
              <a:buFont typeface="Arial" charset="0"/>
              <a:buChar char="•"/>
            </a:pPr>
            <a:r>
              <a:rPr 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charset="0"/>
                <a:ea typeface="Open Sans ExtraBold" charset="0"/>
                <a:cs typeface="Open Sans ExtraBold" charset="0"/>
              </a:rPr>
              <a:t>Warranty Claims</a:t>
            </a:r>
          </a:p>
          <a:p>
            <a:pPr marL="571500" indent="-571500" algn="l">
              <a:buFont typeface="Arial" charset="0"/>
              <a:buChar char="•"/>
            </a:pPr>
            <a:r>
              <a:rPr 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charset="0"/>
                <a:ea typeface="Open Sans ExtraBold" charset="0"/>
                <a:cs typeface="Open Sans ExtraBold" charset="0"/>
              </a:rPr>
              <a:t>Customer Query Requests</a:t>
            </a:r>
          </a:p>
          <a:p>
            <a:pPr marL="571500" indent="-571500" algn="l">
              <a:buFont typeface="Arial" charset="0"/>
              <a:buChar char="•"/>
            </a:pPr>
            <a:r>
              <a:rPr 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charset="0"/>
                <a:ea typeface="Open Sans ExtraBold" charset="0"/>
                <a:cs typeface="Open Sans ExtraBold" charset="0"/>
              </a:rPr>
              <a:t>Repeat Business </a:t>
            </a:r>
          </a:p>
          <a:p>
            <a:pPr marL="571500" indent="-571500" algn="l">
              <a:buFont typeface="Arial" charset="0"/>
              <a:buChar char="•"/>
            </a:pPr>
            <a:endParaRPr lang="en-US" sz="2800" b="1" i="1" dirty="0">
              <a:solidFill>
                <a:schemeClr val="tx1">
                  <a:lumMod val="65000"/>
                  <a:lumOff val="35000"/>
                </a:schemeClr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21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8"/>
          <a:stretch/>
        </p:blipFill>
        <p:spPr>
          <a:xfrm>
            <a:off x="0" y="3427444"/>
            <a:ext cx="6096000" cy="3430556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407577" y="368968"/>
            <a:ext cx="5415707" cy="2791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b="1" i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How Can </a:t>
            </a:r>
          </a:p>
          <a:p>
            <a:pPr algn="l"/>
            <a:r>
              <a:rPr lang="en-US" sz="4000" b="1" i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We Improve?</a:t>
            </a:r>
            <a:endParaRPr lang="en-US" sz="3200" b="1" dirty="0">
              <a:solidFill>
                <a:schemeClr val="bg1"/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  <a:p>
            <a:pPr algn="l"/>
            <a:r>
              <a:rPr lang="en-US" sz="3200" b="1" dirty="0">
                <a:solidFill>
                  <a:schemeClr val="accent4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Step 3: Ask the Right Questions</a:t>
            </a:r>
          </a:p>
          <a:p>
            <a:pPr algn="l"/>
            <a:endParaRPr lang="en-US" sz="3600" b="1" i="1" dirty="0">
              <a:solidFill>
                <a:schemeClr val="tx1">
                  <a:lumMod val="65000"/>
                  <a:lumOff val="35000"/>
                </a:schemeClr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6753726" y="994610"/>
            <a:ext cx="4700337" cy="57102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buFont typeface="Arial" charset="0"/>
              <a:buChar char="•"/>
            </a:pPr>
            <a:r>
              <a:rPr 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charset="0"/>
                <a:ea typeface="Open Sans ExtraBold" charset="0"/>
                <a:cs typeface="Open Sans ExtraBold" charset="0"/>
              </a:rPr>
              <a:t>Were your needs met?</a:t>
            </a:r>
          </a:p>
          <a:p>
            <a:pPr marL="571500" indent="-571500" algn="l">
              <a:buFont typeface="Arial" charset="0"/>
              <a:buChar char="•"/>
            </a:pPr>
            <a:r>
              <a:rPr 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charset="0"/>
                <a:ea typeface="Open Sans ExtraBold" charset="0"/>
                <a:cs typeface="Open Sans ExtraBold" charset="0"/>
              </a:rPr>
              <a:t>Were expectations fulfilled / exceeded?</a:t>
            </a:r>
          </a:p>
          <a:p>
            <a:pPr marL="571500" indent="-571500" algn="l">
              <a:buFont typeface="Arial" charset="0"/>
              <a:buChar char="•"/>
            </a:pPr>
            <a:r>
              <a:rPr 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charset="0"/>
                <a:ea typeface="Open Sans ExtraBold" charset="0"/>
                <a:cs typeface="Open Sans ExtraBold" charset="0"/>
              </a:rPr>
              <a:t>How was the process?</a:t>
            </a:r>
          </a:p>
          <a:p>
            <a:pPr marL="571500" indent="-571500" algn="l">
              <a:buFont typeface="Arial" charset="0"/>
              <a:buChar char="•"/>
            </a:pPr>
            <a:r>
              <a:rPr 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charset="0"/>
                <a:ea typeface="Open Sans ExtraBold" charset="0"/>
                <a:cs typeface="Open Sans ExtraBold" charset="0"/>
              </a:rPr>
              <a:t>Communication?</a:t>
            </a:r>
          </a:p>
          <a:p>
            <a:pPr marL="571500" indent="-571500" algn="l">
              <a:buFont typeface="Arial" charset="0"/>
              <a:buChar char="•"/>
            </a:pPr>
            <a:r>
              <a:rPr 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charset="0"/>
                <a:ea typeface="Open Sans ExtraBold" charset="0"/>
                <a:cs typeface="Open Sans ExtraBold" charset="0"/>
              </a:rPr>
              <a:t>Collaboration?</a:t>
            </a:r>
          </a:p>
          <a:p>
            <a:pPr marL="571500" indent="-571500" algn="l">
              <a:buFont typeface="Arial" charset="0"/>
              <a:buChar char="•"/>
            </a:pPr>
            <a:r>
              <a:rPr 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charset="0"/>
                <a:ea typeface="Open Sans ExtraBold" charset="0"/>
                <a:cs typeface="Open Sans ExtraBold" charset="0"/>
              </a:rPr>
              <a:t>Validate: Did we design the right thing?</a:t>
            </a:r>
          </a:p>
          <a:p>
            <a:pPr marL="571500" indent="-571500" algn="l">
              <a:buFont typeface="Arial" charset="0"/>
              <a:buChar char="•"/>
            </a:pPr>
            <a:r>
              <a:rPr 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charset="0"/>
                <a:ea typeface="Open Sans ExtraBold" charset="0"/>
                <a:cs typeface="Open Sans ExtraBold" charset="0"/>
              </a:rPr>
              <a:t>Verify: Did we design the thing right?</a:t>
            </a:r>
          </a:p>
          <a:p>
            <a:pPr marL="571500" indent="-571500" algn="l">
              <a:buFont typeface="Arial" charset="0"/>
              <a:buChar char="•"/>
            </a:pPr>
            <a:endParaRPr lang="en-US" b="1" i="1" dirty="0">
              <a:solidFill>
                <a:schemeClr val="tx1">
                  <a:lumMod val="65000"/>
                  <a:lumOff val="35000"/>
                </a:schemeClr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63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522144" y="858251"/>
            <a:ext cx="5688423" cy="17165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b="1" i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Example:</a:t>
            </a:r>
            <a:r>
              <a:rPr lang="en-US" sz="40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 </a:t>
            </a:r>
          </a:p>
          <a:p>
            <a:pPr algn="l"/>
            <a:r>
              <a:rPr lang="en-US" sz="3600" b="1" dirty="0">
                <a:solidFill>
                  <a:schemeClr val="accent4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New School Project</a:t>
            </a:r>
          </a:p>
          <a:p>
            <a:pPr algn="l"/>
            <a:endParaRPr lang="en-US" sz="3600" b="1" i="1" dirty="0">
              <a:solidFill>
                <a:schemeClr val="tx1">
                  <a:lumMod val="65000"/>
                  <a:lumOff val="35000"/>
                </a:schemeClr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6427806" y="706677"/>
            <a:ext cx="5918200" cy="43216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charset="0"/>
                <a:ea typeface="Open Sans ExtraBold" charset="0"/>
                <a:cs typeface="Open Sans ExtraBold" charset="0"/>
              </a:rPr>
              <a:t>No Process: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charset="0"/>
                <a:ea typeface="Open Sans ExtraBold" charset="0"/>
                <a:cs typeface="Open Sans ExtraBold" charset="0"/>
              </a:rPr>
              <a:t>Owner is happy and move on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6273800" y="2338136"/>
            <a:ext cx="5918200" cy="43216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charset="0"/>
                <a:ea typeface="Open Sans ExtraBold" charset="0"/>
                <a:cs typeface="Open Sans ExtraBold" charset="0"/>
              </a:rPr>
              <a:t>With Process: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charset="0"/>
                <a:ea typeface="Open Sans ExtraBold" charset="0"/>
                <a:cs typeface="Open Sans ExtraBold" charset="0"/>
              </a:rPr>
              <a:t>Set up post-project meeting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charset="0"/>
                <a:ea typeface="Open Sans ExtraBold" charset="0"/>
                <a:cs typeface="Open Sans ExtraBold" charset="0"/>
              </a:rPr>
              <a:t>Student/Teacher Survey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charset="0"/>
                <a:ea typeface="Open Sans ExtraBold" charset="0"/>
                <a:cs typeface="Open Sans ExtraBold" charset="0"/>
              </a:rPr>
              <a:t>Community Feedback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9000"/>
            <a:ext cx="6096000" cy="348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6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7086" y="5053263"/>
            <a:ext cx="9077827" cy="1262062"/>
          </a:xfrm>
        </p:spPr>
        <p:txBody>
          <a:bodyPr anchor="ctr">
            <a:normAutofit/>
          </a:bodyPr>
          <a:lstStyle/>
          <a:p>
            <a:r>
              <a:rPr lang="en-US" sz="4000" b="1" i="1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What If The Customer Is Wrong</a:t>
            </a:r>
            <a:r>
              <a:rPr lang="en-US" sz="4000" b="1" i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21841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3899" y="2284622"/>
            <a:ext cx="4648200" cy="1262062"/>
          </a:xfrm>
        </p:spPr>
        <p:txBody>
          <a:bodyPr anchor="ctr">
            <a:normAutofit/>
          </a:bodyPr>
          <a:lstStyle/>
          <a:p>
            <a:r>
              <a:rPr lang="en-US" sz="4000" b="1" i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Conclusion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6273800" y="288758"/>
            <a:ext cx="5918200" cy="60936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charset="0"/>
              <a:buChar char="•"/>
            </a:pPr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charset="0"/>
                <a:ea typeface="Open Sans ExtraBold" charset="0"/>
                <a:cs typeface="Open Sans ExtraBold" charset="0"/>
              </a:rPr>
              <a:t>Quality is driven by customer satisfaction</a:t>
            </a:r>
          </a:p>
          <a:p>
            <a:pPr marL="342900" indent="-342900" algn="l">
              <a:buFont typeface="Arial" charset="0"/>
              <a:buChar char="•"/>
            </a:pPr>
            <a:endParaRPr lang="en-US" b="1" i="1" dirty="0">
              <a:solidFill>
                <a:schemeClr val="tx1">
                  <a:lumMod val="65000"/>
                  <a:lumOff val="35000"/>
                </a:schemeClr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  <a:p>
            <a:pPr marL="342900" indent="-342900" algn="l">
              <a:buFont typeface="Arial" charset="0"/>
              <a:buChar char="•"/>
            </a:pPr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charset="0"/>
                <a:ea typeface="Open Sans ExtraBold" charset="0"/>
                <a:cs typeface="Open Sans ExtraBold" charset="0"/>
              </a:rPr>
              <a:t>Difficult to develop a benchmark for a satisfied customer: every customer is different</a:t>
            </a:r>
          </a:p>
          <a:p>
            <a:pPr marL="342900" indent="-342900" algn="l">
              <a:buFont typeface="Arial" charset="0"/>
              <a:buChar char="•"/>
            </a:pPr>
            <a:endParaRPr lang="en-US" b="1" i="1" dirty="0">
              <a:solidFill>
                <a:schemeClr val="tx1">
                  <a:lumMod val="65000"/>
                  <a:lumOff val="35000"/>
                </a:schemeClr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  <a:p>
            <a:pPr marL="342900" indent="-342900" algn="l">
              <a:buFont typeface="Arial" charset="0"/>
              <a:buChar char="•"/>
            </a:pPr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charset="0"/>
                <a:ea typeface="Open Sans ExtraBold" charset="0"/>
                <a:cs typeface="Open Sans ExtraBold" charset="0"/>
              </a:rPr>
              <a:t>Get to Know Client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charset="0"/>
                <a:ea typeface="Open Sans ExtraBold" charset="0"/>
                <a:cs typeface="Open Sans ExtraBold" charset="0"/>
              </a:rPr>
              <a:t>Obtain Feedback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charset="0"/>
                <a:ea typeface="Open Sans ExtraBold" charset="0"/>
                <a:cs typeface="Open Sans ExtraBold" charset="0"/>
              </a:rPr>
              <a:t>Ask the right questions and adapt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9796" y="3852507"/>
            <a:ext cx="3496407" cy="2840830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88900" y="187165"/>
            <a:ext cx="4927600" cy="6510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i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ISO 9001: </a:t>
            </a:r>
            <a:r>
              <a:rPr lang="en-US" sz="2000" b="1" i="1" dirty="0">
                <a:solidFill>
                  <a:schemeClr val="accent4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9.1.2 Customer Satisfaction</a:t>
            </a:r>
          </a:p>
        </p:txBody>
      </p:sp>
    </p:spTree>
    <p:extLst>
      <p:ext uri="{BB962C8B-B14F-4D97-AF65-F5344CB8AC3E}">
        <p14:creationId xmlns:p14="http://schemas.microsoft.com/office/powerpoint/2010/main" val="79442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3900" y="2797969"/>
            <a:ext cx="4648200" cy="1262062"/>
          </a:xfrm>
        </p:spPr>
        <p:txBody>
          <a:bodyPr anchor="ctr">
            <a:normAutofit/>
          </a:bodyPr>
          <a:lstStyle/>
          <a:p>
            <a:r>
              <a:rPr lang="en-US" sz="4000" b="1" i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References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6273800" y="1268151"/>
            <a:ext cx="5918200" cy="43216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charset="0"/>
                <a:ea typeface="Open Sans ExtraBold" charset="0"/>
                <a:cs typeface="Open Sans ExtraBold" charset="0"/>
              </a:rPr>
              <a:t>England, Missy. September 2016</a:t>
            </a:r>
          </a:p>
          <a:p>
            <a:pPr algn="l"/>
            <a:r>
              <a:rPr lang="en-US" sz="20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charset="0"/>
                <a:ea typeface="Open Sans ExtraBold" charset="0"/>
                <a:cs typeface="Open Sans ExtraBold" charset="0"/>
              </a:rPr>
              <a:t>Quality As Your Differentiator, The Jobsite</a:t>
            </a:r>
          </a:p>
          <a:p>
            <a:pPr algn="l"/>
            <a:r>
              <a:rPr lang="en-US" sz="20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charset="0"/>
                <a:ea typeface="Open Sans ExtraBold" charset="0"/>
                <a:cs typeface="Open Sans ExtraBold" charset="0"/>
              </a:rPr>
              <a:t>(Handout 10 of CMGT 7246)</a:t>
            </a:r>
          </a:p>
          <a:p>
            <a:pPr algn="l"/>
            <a:endParaRPr lang="en-US" sz="2000" b="1" i="1" dirty="0">
              <a:solidFill>
                <a:schemeClr val="tx1">
                  <a:lumMod val="65000"/>
                  <a:lumOff val="35000"/>
                </a:schemeClr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  <a:p>
            <a:pPr algn="l"/>
            <a:r>
              <a:rPr lang="en-US" sz="20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charset="0"/>
                <a:ea typeface="Open Sans ExtraBold" charset="0"/>
                <a:cs typeface="Open Sans ExtraBold" charset="0"/>
              </a:rPr>
              <a:t>Turnham, Jim, 2018, BCIT CMGT 7246 Day One Binder</a:t>
            </a:r>
          </a:p>
          <a:p>
            <a:pPr algn="l"/>
            <a:endParaRPr lang="en-US" sz="2000" b="1" i="1" dirty="0">
              <a:solidFill>
                <a:schemeClr val="tx1">
                  <a:lumMod val="65000"/>
                  <a:lumOff val="35000"/>
                </a:schemeClr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  <a:p>
            <a:pPr algn="l"/>
            <a:r>
              <a:rPr lang="en-US" sz="20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charset="0"/>
                <a:ea typeface="Open Sans ExtraBold" charset="0"/>
                <a:cs typeface="Open Sans ExtraBold" charset="0"/>
              </a:rPr>
              <a:t>Ashbrooke</a:t>
            </a:r>
            <a:r>
              <a:rPr lang="en-US" sz="20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charset="0"/>
                <a:ea typeface="Open Sans ExtraBold" charset="0"/>
                <a:cs typeface="Open Sans ExtraBold" charset="0"/>
              </a:rPr>
              <a:t> Quality Assurance. September 2015</a:t>
            </a:r>
          </a:p>
          <a:p>
            <a:pPr algn="l"/>
            <a:r>
              <a:rPr lang="en-US" sz="20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charset="0"/>
                <a:ea typeface="Open Sans ExtraBold" charset="0"/>
                <a:cs typeface="Open Sans ExtraBold" charset="0"/>
              </a:rPr>
              <a:t>ISO 9001: 9.1.2 Customer Satisfaction, QAS18 </a:t>
            </a:r>
          </a:p>
          <a:p>
            <a:pPr algn="l"/>
            <a:r>
              <a:rPr lang="en-US" sz="20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charset="0"/>
                <a:ea typeface="Open Sans ExtraBold" charset="0"/>
                <a:cs typeface="Open Sans ExtraBold" charset="0"/>
              </a:rPr>
              <a:t>Section 5, Issue 4 Rev 0 </a:t>
            </a:r>
          </a:p>
        </p:txBody>
      </p:sp>
    </p:spTree>
    <p:extLst>
      <p:ext uri="{BB962C8B-B14F-4D97-AF65-F5344CB8AC3E}">
        <p14:creationId xmlns:p14="http://schemas.microsoft.com/office/powerpoint/2010/main" val="13733972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71900" y="2797969"/>
            <a:ext cx="4648200" cy="1262062"/>
          </a:xfrm>
        </p:spPr>
        <p:txBody>
          <a:bodyPr anchor="ctr">
            <a:normAutofit/>
          </a:bodyPr>
          <a:lstStyle/>
          <a:p>
            <a:r>
              <a:rPr lang="en-US" sz="4000" b="1" i="1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Questions?</a:t>
            </a:r>
            <a:endParaRPr lang="en-US" sz="4000" b="1" i="1" dirty="0">
              <a:solidFill>
                <a:schemeClr val="bg1"/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90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104900" y="2797969"/>
            <a:ext cx="9982200" cy="12620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i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9. Performance Evaluation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88900" y="187165"/>
            <a:ext cx="4927600" cy="6510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i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ISO 9001: </a:t>
            </a:r>
            <a:r>
              <a:rPr lang="en-US" sz="2000" b="1" i="1" dirty="0">
                <a:solidFill>
                  <a:schemeClr val="accent4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9.1.2 Customer Satisfaction</a:t>
            </a:r>
          </a:p>
        </p:txBody>
      </p:sp>
    </p:spTree>
    <p:extLst>
      <p:ext uri="{BB962C8B-B14F-4D97-AF65-F5344CB8AC3E}">
        <p14:creationId xmlns:p14="http://schemas.microsoft.com/office/powerpoint/2010/main" val="232239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6806531" y="3124961"/>
            <a:ext cx="5918200" cy="1913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i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Satisfied Customers</a:t>
            </a:r>
            <a:endParaRPr lang="en-US" sz="2800" b="1" i="1" dirty="0">
              <a:solidFill>
                <a:schemeClr val="bg1"/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  <a:p>
            <a:r>
              <a:rPr lang="en-US" sz="4000" b="1" i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	=</a:t>
            </a:r>
          </a:p>
          <a:p>
            <a:endParaRPr lang="en-US" sz="2800" b="1" i="1" dirty="0">
              <a:solidFill>
                <a:schemeClr val="bg1"/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7779" y="0"/>
            <a:ext cx="4648200" cy="1262062"/>
          </a:xfrm>
        </p:spPr>
        <p:txBody>
          <a:bodyPr anchor="ctr">
            <a:normAutofit/>
          </a:bodyPr>
          <a:lstStyle/>
          <a:p>
            <a:r>
              <a:rPr lang="en-US" sz="4800" b="1" i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Why Quality?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7926805" y="1972658"/>
            <a:ext cx="4648200" cy="12620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i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Quality</a:t>
            </a:r>
          </a:p>
          <a:p>
            <a:r>
              <a:rPr lang="en-US" sz="4000" b="1" i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=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7810166" y="4137482"/>
            <a:ext cx="4648200" cy="1262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i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Profit</a:t>
            </a:r>
          </a:p>
        </p:txBody>
      </p:sp>
    </p:spTree>
    <p:extLst>
      <p:ext uri="{BB962C8B-B14F-4D97-AF65-F5344CB8AC3E}">
        <p14:creationId xmlns:p14="http://schemas.microsoft.com/office/powerpoint/2010/main" val="154211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-658"/>
            <a:ext cx="6096000" cy="3429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29000"/>
            <a:ext cx="6096000" cy="3429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57"/>
            <a:ext cx="6096000" cy="3429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7939" y="1930692"/>
            <a:ext cx="4620126" cy="2996615"/>
          </a:xfrm>
        </p:spPr>
        <p:txBody>
          <a:bodyPr anchor="ctr">
            <a:norm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Construction is a</a:t>
            </a: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3312697" y="2429690"/>
            <a:ext cx="10018295" cy="19986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i="1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Relationship Based Industry</a:t>
            </a:r>
            <a:endParaRPr lang="en-US" sz="3600" b="1" i="1" dirty="0">
              <a:solidFill>
                <a:schemeClr val="bg1"/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3048000" y="4427652"/>
            <a:ext cx="6039854" cy="19986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accent4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Relationships</a:t>
            </a:r>
            <a:r>
              <a:rPr lang="en-US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ExtraBold" charset="0"/>
                <a:ea typeface="Open Sans ExtraBold" charset="0"/>
                <a:cs typeface="Open Sans ExtraBold" charset="0"/>
              </a:rPr>
              <a:t> </a:t>
            </a:r>
          </a:p>
          <a:p>
            <a:r>
              <a:rPr lang="en-US" sz="32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&gt; </a:t>
            </a:r>
          </a:p>
          <a:p>
            <a:r>
              <a:rPr lang="en-US" sz="3200" b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Profit</a:t>
            </a:r>
          </a:p>
        </p:txBody>
      </p:sp>
    </p:spTree>
    <p:extLst>
      <p:ext uri="{BB962C8B-B14F-4D97-AF65-F5344CB8AC3E}">
        <p14:creationId xmlns:p14="http://schemas.microsoft.com/office/powerpoint/2010/main" val="209064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717" y="1930499"/>
            <a:ext cx="9557428" cy="3821173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-1012657" y="144379"/>
            <a:ext cx="9982200" cy="12620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i="1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charset="0"/>
                <a:ea typeface="Open Sans ExtraBold" charset="0"/>
                <a:cs typeface="Open Sans ExtraBold" charset="0"/>
              </a:rPr>
              <a:t>Customer Satisfaction</a:t>
            </a:r>
            <a:endParaRPr lang="en-US" sz="4800" b="1" i="1" dirty="0">
              <a:solidFill>
                <a:schemeClr val="tx1">
                  <a:lumMod val="65000"/>
                  <a:lumOff val="35000"/>
                </a:schemeClr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625642" y="1000057"/>
            <a:ext cx="10507579" cy="737936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9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347" y="1955818"/>
            <a:ext cx="5831305" cy="2946364"/>
          </a:xfrm>
        </p:spPr>
        <p:txBody>
          <a:bodyPr anchor="ctr">
            <a:norm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How Do We Ensure Customer Satisfaction?</a:t>
            </a:r>
          </a:p>
          <a:p>
            <a:r>
              <a:rPr lang="en-US" sz="3600" b="1" i="1" dirty="0">
                <a:solidFill>
                  <a:schemeClr val="accent4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Establish a Process</a:t>
            </a: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6561223" y="1112574"/>
            <a:ext cx="5317958" cy="46328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buFont typeface="Arial" charset="0"/>
              <a:buChar char="•"/>
            </a:pPr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charset="0"/>
                <a:ea typeface="Open Sans ExtraBold" charset="0"/>
                <a:cs typeface="Open Sans ExtraBold" charset="0"/>
              </a:rPr>
              <a:t>Up to the organization to determine methods</a:t>
            </a:r>
          </a:p>
          <a:p>
            <a:pPr marL="571500" indent="-571500" algn="l">
              <a:buFont typeface="Arial" charset="0"/>
              <a:buChar char="•"/>
            </a:pPr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charset="0"/>
                <a:ea typeface="Open Sans ExtraBold" charset="0"/>
                <a:cs typeface="Open Sans ExtraBold" charset="0"/>
              </a:rPr>
              <a:t>Evaluation not required, but must demonstrate how analysis is executed</a:t>
            </a:r>
          </a:p>
          <a:p>
            <a:pPr marL="571500" indent="-571500" algn="l">
              <a:buFont typeface="Arial" charset="0"/>
              <a:buChar char="•"/>
            </a:pPr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charset="0"/>
                <a:ea typeface="Open Sans ExtraBold" charset="0"/>
                <a:cs typeface="Open Sans ExtraBold" charset="0"/>
              </a:rPr>
              <a:t>Factors:</a:t>
            </a:r>
          </a:p>
          <a:p>
            <a:pPr marL="571500" indent="-571500" algn="l">
              <a:buFont typeface="Arial" charset="0"/>
              <a:buChar char="•"/>
            </a:pPr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charset="0"/>
                <a:ea typeface="Open Sans ExtraBold" charset="0"/>
                <a:cs typeface="Open Sans ExtraBold" charset="0"/>
              </a:rPr>
              <a:t>Organization size</a:t>
            </a:r>
          </a:p>
          <a:p>
            <a:pPr marL="571500" indent="-571500" algn="l">
              <a:buFont typeface="Arial" charset="0"/>
              <a:buChar char="•"/>
            </a:pPr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charset="0"/>
                <a:ea typeface="Open Sans ExtraBold" charset="0"/>
                <a:cs typeface="Open Sans ExtraBold" charset="0"/>
              </a:rPr>
              <a:t>Range/Nature of customers</a:t>
            </a:r>
          </a:p>
        </p:txBody>
      </p:sp>
    </p:spTree>
    <p:extLst>
      <p:ext uri="{BB962C8B-B14F-4D97-AF65-F5344CB8AC3E}">
        <p14:creationId xmlns:p14="http://schemas.microsoft.com/office/powerpoint/2010/main" val="191207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347" y="248011"/>
            <a:ext cx="5831305" cy="2946364"/>
          </a:xfrm>
        </p:spPr>
        <p:txBody>
          <a:bodyPr anchor="ctr">
            <a:norm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Evident Quality for Customer Satisfaction</a:t>
            </a: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6432886" y="1112574"/>
            <a:ext cx="5317958" cy="46328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buFont typeface="Arial" charset="0"/>
              <a:buChar char="•"/>
            </a:pPr>
            <a:r>
              <a:rPr 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charset="0"/>
                <a:ea typeface="Open Sans ExtraBold" charset="0"/>
                <a:cs typeface="Open Sans ExtraBold" charset="0"/>
              </a:rPr>
              <a:t>Functionality of Building</a:t>
            </a:r>
          </a:p>
          <a:p>
            <a:pPr marL="571500" indent="-571500" algn="l">
              <a:buFont typeface="Arial" charset="0"/>
              <a:buChar char="•"/>
            </a:pPr>
            <a:r>
              <a:rPr 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charset="0"/>
                <a:ea typeface="Open Sans ExtraBold" charset="0"/>
                <a:cs typeface="Open Sans ExtraBold" charset="0"/>
              </a:rPr>
              <a:t>Environmental Aspects</a:t>
            </a:r>
          </a:p>
          <a:p>
            <a:pPr marL="571500" indent="-571500" algn="l">
              <a:buFont typeface="Arial" charset="0"/>
              <a:buChar char="•"/>
            </a:pPr>
            <a:r>
              <a:rPr 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charset="0"/>
                <a:ea typeface="Open Sans ExtraBold" charset="0"/>
                <a:cs typeface="Open Sans ExtraBold" charset="0"/>
              </a:rPr>
              <a:t>Safety</a:t>
            </a:r>
          </a:p>
          <a:p>
            <a:pPr marL="571500" indent="-571500" algn="l">
              <a:buFont typeface="Arial" charset="0"/>
              <a:buChar char="•"/>
            </a:pPr>
            <a:r>
              <a:rPr 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charset="0"/>
                <a:ea typeface="Open Sans ExtraBold" charset="0"/>
                <a:cs typeface="Open Sans ExtraBold" charset="0"/>
              </a:rPr>
              <a:t>Weather-ability of Envelope</a:t>
            </a:r>
          </a:p>
          <a:p>
            <a:pPr marL="571500" indent="-571500" algn="l">
              <a:buFont typeface="Arial" charset="0"/>
              <a:buChar char="•"/>
            </a:pPr>
            <a:r>
              <a:rPr 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charset="0"/>
                <a:ea typeface="Open Sans ExtraBold" charset="0"/>
                <a:cs typeface="Open Sans ExtraBold" charset="0"/>
              </a:rPr>
              <a:t>Overall Aesthetics</a:t>
            </a:r>
          </a:p>
          <a:p>
            <a:pPr marL="571500" indent="-571500" algn="l">
              <a:buFont typeface="Arial" charset="0"/>
              <a:buChar char="•"/>
            </a:pPr>
            <a:r>
              <a:rPr 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charset="0"/>
                <a:ea typeface="Open Sans ExtraBold" charset="0"/>
                <a:cs typeface="Open Sans ExtraBold" charset="0"/>
              </a:rPr>
              <a:t>Project Closeout</a:t>
            </a:r>
          </a:p>
          <a:p>
            <a:pPr marL="571500" indent="-571500" algn="l">
              <a:buFont typeface="Arial" charset="0"/>
              <a:buChar char="•"/>
            </a:pPr>
            <a:r>
              <a:rPr 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charset="0"/>
                <a:ea typeface="Open Sans ExtraBold" charset="0"/>
                <a:cs typeface="Open Sans ExtraBold" charset="0"/>
              </a:rPr>
              <a:t>Design Intent Met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42386"/>
            <a:ext cx="6096000" cy="359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7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7968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459" y="0"/>
            <a:ext cx="11025604" cy="2996615"/>
          </a:xfrm>
        </p:spPr>
        <p:txBody>
          <a:bodyPr anchor="ctr">
            <a:normAutofit/>
          </a:bodyPr>
          <a:lstStyle/>
          <a:p>
            <a:r>
              <a:rPr lang="en-US" sz="4000" b="1" i="1" dirty="0">
                <a:solidFill>
                  <a:schemeClr val="accent4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Standards Diminish  Differentiation</a:t>
            </a: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428459" y="2355228"/>
            <a:ext cx="3375525" cy="12827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>
                <a:solidFill>
                  <a:schemeClr val="tx1">
                    <a:lumMod val="50000"/>
                    <a:lumOff val="50000"/>
                  </a:schemeClr>
                </a:solidFill>
                <a:latin typeface="Open Sans ExtraBold" charset="0"/>
                <a:ea typeface="Open Sans ExtraBold" charset="0"/>
                <a:cs typeface="Open Sans ExtraBold" charset="0"/>
              </a:rPr>
              <a:t>Specifications</a:t>
            </a:r>
            <a:endParaRPr lang="en-US" sz="3200" b="1" dirty="0">
              <a:solidFill>
                <a:schemeClr val="tx1">
                  <a:lumMod val="50000"/>
                  <a:lumOff val="50000"/>
                </a:schemeClr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5941261" y="1873512"/>
            <a:ext cx="3375525" cy="12827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>
                <a:solidFill>
                  <a:schemeClr val="tx1">
                    <a:lumMod val="50000"/>
                    <a:lumOff val="50000"/>
                  </a:schemeClr>
                </a:solidFill>
                <a:latin typeface="Open Sans ExtraBold" charset="0"/>
                <a:ea typeface="Open Sans ExtraBold" charset="0"/>
                <a:cs typeface="Open Sans ExtraBold" charset="0"/>
              </a:rPr>
              <a:t>Building Codes</a:t>
            </a:r>
            <a:endParaRPr lang="en-US" sz="3200" b="1" dirty="0">
              <a:solidFill>
                <a:schemeClr val="tx1">
                  <a:lumMod val="50000"/>
                  <a:lumOff val="50000"/>
                </a:schemeClr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8447506" y="2640728"/>
            <a:ext cx="3375525" cy="12827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ExtraBold" charset="0"/>
                <a:ea typeface="Open Sans ExtraBold" charset="0"/>
                <a:cs typeface="Open Sans ExtraBold" charset="0"/>
              </a:rPr>
              <a:t>Material Manufacturers</a:t>
            </a:r>
            <a:endParaRPr lang="en-US" sz="3200" b="1" dirty="0">
              <a:solidFill>
                <a:schemeClr val="tx1">
                  <a:lumMod val="50000"/>
                  <a:lumOff val="50000"/>
                </a:schemeClr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26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5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29000"/>
            <a:ext cx="6096000" cy="346281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1264" y="0"/>
            <a:ext cx="5197642" cy="1860884"/>
          </a:xfrm>
        </p:spPr>
        <p:txBody>
          <a:bodyPr anchor="ctr">
            <a:normAutofit/>
          </a:bodyPr>
          <a:lstStyle/>
          <a:p>
            <a:r>
              <a:rPr lang="en-US" sz="4000" b="1" i="1" dirty="0">
                <a:solidFill>
                  <a:schemeClr val="bg1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What Determines a Satisfied Customer?</a:t>
            </a: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329533" y="2092717"/>
            <a:ext cx="4955673" cy="835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i="1">
                <a:solidFill>
                  <a:schemeClr val="accent4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Step 1: Get </a:t>
            </a:r>
            <a:r>
              <a:rPr lang="en-US" sz="4000" b="1" i="1" dirty="0">
                <a:solidFill>
                  <a:schemeClr val="accent4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To Know Your Client</a:t>
            </a:r>
          </a:p>
          <a:p>
            <a:endParaRPr lang="en-US" sz="4000" b="1" i="1" dirty="0">
              <a:solidFill>
                <a:schemeClr val="accent4"/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6425533" y="100263"/>
            <a:ext cx="5935578" cy="6657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buFont typeface="Arial" charset="0"/>
              <a:buChar char="•"/>
            </a:pPr>
            <a:r>
              <a:rPr 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charset="0"/>
                <a:ea typeface="Open Sans ExtraBold" charset="0"/>
                <a:cs typeface="Open Sans ExtraBold" charset="0"/>
              </a:rPr>
              <a:t>Design Intent</a:t>
            </a:r>
          </a:p>
          <a:p>
            <a:pPr marL="571500" indent="-571500" algn="l">
              <a:buFont typeface="Arial" charset="0"/>
              <a:buChar char="•"/>
            </a:pPr>
            <a:r>
              <a:rPr 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charset="0"/>
                <a:ea typeface="Open Sans ExtraBold" charset="0"/>
                <a:cs typeface="Open Sans ExtraBold" charset="0"/>
              </a:rPr>
              <a:t>Expectations</a:t>
            </a:r>
          </a:p>
          <a:p>
            <a:pPr marL="571500" indent="-571500" algn="l">
              <a:buFont typeface="Arial" charset="0"/>
              <a:buChar char="•"/>
            </a:pPr>
            <a:r>
              <a:rPr 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charset="0"/>
                <a:ea typeface="Open Sans ExtraBold" charset="0"/>
                <a:cs typeface="Open Sans ExtraBold" charset="0"/>
              </a:rPr>
              <a:t>Delivery of Expectations</a:t>
            </a:r>
          </a:p>
          <a:p>
            <a:pPr marL="571500" indent="-571500" algn="l">
              <a:buFont typeface="Arial" charset="0"/>
              <a:buChar char="•"/>
            </a:pPr>
            <a:r>
              <a:rPr 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charset="0"/>
                <a:ea typeface="Open Sans ExtraBold" charset="0"/>
                <a:cs typeface="Open Sans ExtraBold" charset="0"/>
              </a:rPr>
              <a:t>Review Construction Documents</a:t>
            </a:r>
          </a:p>
          <a:p>
            <a:pPr marL="571500" indent="-571500" algn="l">
              <a:buFont typeface="Arial" charset="0"/>
              <a:buChar char="•"/>
            </a:pPr>
            <a:endParaRPr lang="en-US" b="1" i="1" dirty="0">
              <a:solidFill>
                <a:schemeClr val="tx1">
                  <a:lumMod val="65000"/>
                  <a:lumOff val="35000"/>
                </a:schemeClr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35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5577</TotalTime>
  <Words>651</Words>
  <Application>Microsoft Office PowerPoint</Application>
  <PresentationFormat>Widescreen</PresentationFormat>
  <Paragraphs>127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Open Sans</vt:lpstr>
      <vt:lpstr>Open Sans ExtraBold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Jesus De Mesa</dc:creator>
  <cp:lastModifiedBy>Jim Turnham</cp:lastModifiedBy>
  <cp:revision>91</cp:revision>
  <cp:lastPrinted>2018-02-21T19:32:16Z</cp:lastPrinted>
  <dcterms:created xsi:type="dcterms:W3CDTF">2018-02-14T21:06:05Z</dcterms:created>
  <dcterms:modified xsi:type="dcterms:W3CDTF">2023-03-10T01:52:08Z</dcterms:modified>
</cp:coreProperties>
</file>